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8" r:id="rId8"/>
    <p:sldId id="263" r:id="rId9"/>
    <p:sldId id="264" r:id="rId10"/>
    <p:sldId id="265" r:id="rId11"/>
    <p:sldId id="266" r:id="rId12"/>
    <p:sldId id="267"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7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3" d="100"/>
          <a:sy n="83" d="100"/>
        </p:scale>
        <p:origin x="45"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11/1/2020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82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11/1/2020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9401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11/1/2020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467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9398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11/1/2020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641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9354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6284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11/1/2020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5319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11/1/2020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628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42327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9547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11/1/2020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42691647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BCE44F25-0BE9-48F0-8B97-1F65AEF362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87FEE-6724-413E-AF24-5262C20ADBAF}"/>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en-GB" sz="3600" dirty="0">
                <a:solidFill>
                  <a:schemeClr val="bg1"/>
                </a:solidFill>
              </a:rPr>
              <a:t>MASKS &amp; MIRRORS</a:t>
            </a:r>
            <a:br>
              <a:rPr lang="en-GB" sz="3600" dirty="0">
                <a:solidFill>
                  <a:schemeClr val="bg1"/>
                </a:solidFill>
              </a:rPr>
            </a:br>
            <a:endParaRPr lang="en-GB" sz="3600" dirty="0">
              <a:solidFill>
                <a:schemeClr val="bg1"/>
              </a:solidFill>
            </a:endParaRPr>
          </a:p>
        </p:txBody>
      </p:sp>
      <p:sp>
        <p:nvSpPr>
          <p:cNvPr id="3" name="Subtitle 2">
            <a:extLst>
              <a:ext uri="{FF2B5EF4-FFF2-40B4-BE49-F238E27FC236}">
                <a16:creationId xmlns:a16="http://schemas.microsoft.com/office/drawing/2014/main" id="{447BF04A-0ED2-45E6-AE08-8222C588D6AB}"/>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a:bodyPr>
          <a:lstStyle/>
          <a:p>
            <a:pPr algn="ctr"/>
            <a:r>
              <a:rPr lang="en-GB" dirty="0">
                <a:solidFill>
                  <a:schemeClr val="bg1"/>
                </a:solidFill>
              </a:rPr>
              <a:t>A Look into Transference &amp; Countertransference</a:t>
            </a:r>
          </a:p>
        </p:txBody>
      </p:sp>
      <p:cxnSp>
        <p:nvCxnSpPr>
          <p:cNvPr id="11" name="Straight Connector 1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0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98BEC-8B09-4C9D-8791-B0144AFE3D05}"/>
              </a:ext>
            </a:extLst>
          </p:cNvPr>
          <p:cNvSpPr txBox="1"/>
          <p:nvPr/>
        </p:nvSpPr>
        <p:spPr>
          <a:xfrm>
            <a:off x="744793" y="936523"/>
            <a:ext cx="11216148" cy="5116144"/>
          </a:xfrm>
          <a:prstGeom prst="rect">
            <a:avLst/>
          </a:prstGeom>
          <a:noFill/>
        </p:spPr>
        <p:txBody>
          <a:bodyPr wrap="square" rtlCol="0">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Idealising Transference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When there is a very early rupture in the child’s sense of security and sense of being loved, there is an unconscious need to be held by the strength and safe harbour of a ‘perfect’ other. </a:t>
            </a:r>
          </a:p>
          <a:p>
            <a:pPr>
              <a:lnSpc>
                <a:spcPct val="107000"/>
              </a:lnSpc>
              <a:spcAft>
                <a:spcPts val="80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The client nourishes herself through her identification with the perfect therapist, in their ‘loved up’ bubble.</a:t>
            </a:r>
          </a:p>
        </p:txBody>
      </p:sp>
    </p:spTree>
    <p:extLst>
      <p:ext uri="{BB962C8B-B14F-4D97-AF65-F5344CB8AC3E}">
        <p14:creationId xmlns:p14="http://schemas.microsoft.com/office/powerpoint/2010/main" val="33637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5EB995-2D8C-434C-92B6-33A233535473}"/>
              </a:ext>
            </a:extLst>
          </p:cNvPr>
          <p:cNvSpPr txBox="1"/>
          <p:nvPr/>
        </p:nvSpPr>
        <p:spPr>
          <a:xfrm>
            <a:off x="398206" y="1076632"/>
            <a:ext cx="11793794" cy="4523354"/>
          </a:xfrm>
          <a:prstGeom prst="rect">
            <a:avLst/>
          </a:prstGeom>
          <a:noFill/>
        </p:spPr>
        <p:txBody>
          <a:bodyPr wrap="square" rtlCol="0">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Twinship Transference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Arises from the child’s deep longing to be aligned with their caregiver, to feel a sense of essential same-ness and togetherness. </a:t>
            </a:r>
          </a:p>
          <a:p>
            <a:pPr>
              <a:lnSpc>
                <a:spcPct val="107000"/>
              </a:lnSpc>
              <a:spcAft>
                <a:spcPts val="80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Clients may be very interested in the therapist’s choices of clothing, shoes, books, decor etc and go on to copy. </a:t>
            </a:r>
          </a:p>
        </p:txBody>
      </p:sp>
    </p:spTree>
    <p:extLst>
      <p:ext uri="{BB962C8B-B14F-4D97-AF65-F5344CB8AC3E}">
        <p14:creationId xmlns:p14="http://schemas.microsoft.com/office/powerpoint/2010/main" val="155902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7E5FC4-EC00-490F-B458-626F0EB644AF}"/>
              </a:ext>
            </a:extLst>
          </p:cNvPr>
          <p:cNvSpPr txBox="1"/>
          <p:nvPr/>
        </p:nvSpPr>
        <p:spPr>
          <a:xfrm>
            <a:off x="191730" y="294967"/>
            <a:ext cx="12000270" cy="5809347"/>
          </a:xfrm>
          <a:prstGeom prst="rect">
            <a:avLst/>
          </a:prstGeom>
          <a:noFill/>
        </p:spPr>
        <p:txBody>
          <a:bodyPr wrap="square" rtlCol="0">
            <a:spAutoFit/>
          </a:bodyPr>
          <a:lstStyle/>
          <a:p>
            <a:pPr>
              <a:lnSpc>
                <a:spcPct val="107000"/>
              </a:lnSpc>
              <a:spcAft>
                <a:spcPts val="800"/>
              </a:spcAft>
            </a:pPr>
            <a:r>
              <a:rPr lang="en-GB" sz="2800" b="1" dirty="0">
                <a:effectLst/>
                <a:latin typeface="Calibri" panose="020F0502020204030204" pitchFamily="34" charset="0"/>
                <a:ea typeface="Calibri" panose="020F0502020204030204" pitchFamily="34" charset="0"/>
                <a:cs typeface="Times New Roman" panose="02020603050405020304" pitchFamily="18" charset="0"/>
              </a:rPr>
              <a:t>Transformational Transference</a:t>
            </a:r>
            <a:r>
              <a:rPr lang="en-GB" sz="2800" dirty="0">
                <a:effectLst/>
                <a:latin typeface="Calibri" panose="020F0502020204030204" pitchFamily="34" charset="0"/>
                <a:ea typeface="Calibri" panose="020F0502020204030204" pitchFamily="34" charset="0"/>
                <a:cs typeface="Times New Roman" panose="02020603050405020304" pitchFamily="18" charset="0"/>
              </a:rPr>
              <a:t> i.e. a process in which something not acknowledged or repressed is transferred to the other. Otherwise known as projective identification. </a:t>
            </a:r>
          </a:p>
          <a:p>
            <a:pPr>
              <a:lnSpc>
                <a:spcPct val="107000"/>
              </a:lnSpc>
              <a:spcAft>
                <a:spcPts val="800"/>
              </a:spcAft>
            </a:pPr>
            <a:r>
              <a:rPr lang="en-GB" sz="2800" dirty="0">
                <a:effectLst/>
                <a:latin typeface="Calibri" panose="020F0502020204030204" pitchFamily="34" charset="0"/>
                <a:ea typeface="Calibri" panose="020F0502020204030204" pitchFamily="34" charset="0"/>
                <a:cs typeface="Times New Roman" panose="02020603050405020304" pitchFamily="18" charset="0"/>
              </a:rPr>
              <a:t>Babies need containment by mother or caregiver, in a whole range of ways – physical, emotional, psychological, spiritual, social etc. When this need is not met, the ensuing intolerable feelings are split off and remain unprocessed. In therapy this manifests as the Child transferring the intolerable, unconscious feelings into the therapist. In this transference the therapist is required to transform the experience by making it containable and meaningful. In other words she must hold it and model a way of managing it that is different to the client’s experience, and then to gradually give it back to the client in ‘digestible’ pieces.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(H &amp; S 2002: 60)</a:t>
            </a:r>
          </a:p>
        </p:txBody>
      </p:sp>
    </p:spTree>
    <p:extLst>
      <p:ext uri="{BB962C8B-B14F-4D97-AF65-F5344CB8AC3E}">
        <p14:creationId xmlns:p14="http://schemas.microsoft.com/office/powerpoint/2010/main" val="208134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CDC5C-852F-44D4-BC83-EC081905758B}"/>
              </a:ext>
            </a:extLst>
          </p:cNvPr>
          <p:cNvSpPr txBox="1"/>
          <p:nvPr/>
        </p:nvSpPr>
        <p:spPr>
          <a:xfrm>
            <a:off x="181897" y="494072"/>
            <a:ext cx="11828205" cy="5425781"/>
          </a:xfrm>
          <a:prstGeom prst="rect">
            <a:avLst/>
          </a:prstGeom>
          <a:noFill/>
        </p:spPr>
        <p:txBody>
          <a:bodyPr wrap="square" rtlCol="0">
            <a:spAutoFit/>
          </a:bodyPr>
          <a:lstStyle/>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EXERCISE: In groups of 5 discuss your countertransference experiences with the different transferences.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Share your experiences of meeting this type of transference</a:t>
            </a:r>
          </a:p>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did it invoke in you – i.e. your countertransference?</a:t>
            </a:r>
          </a:p>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How did you work with it?</a:t>
            </a:r>
          </a:p>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might be the caution and care and attention needed in working with this particular type of transference?</a:t>
            </a:r>
          </a:p>
          <a:p>
            <a:pPr marL="342900" lvl="0" indent="-342900">
              <a:lnSpc>
                <a:spcPct val="107000"/>
              </a:lnSpc>
              <a:spcAft>
                <a:spcPts val="800"/>
              </a:spcAft>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Any questions to bring back into the group</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9688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ART IS THE VOICE OF THE HEART at Artists' Gallery - Cascade Arts &amp;  Entertainment">
            <a:extLst>
              <a:ext uri="{FF2B5EF4-FFF2-40B4-BE49-F238E27FC236}">
                <a16:creationId xmlns:a16="http://schemas.microsoft.com/office/drawing/2014/main" id="{7C68BCB6-412F-4A43-9C23-5DB55CC85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002" y="1697144"/>
            <a:ext cx="8027998" cy="5160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6EE874-EEFF-477F-BACA-2978FA9E8659}"/>
              </a:ext>
            </a:extLst>
          </p:cNvPr>
          <p:cNvSpPr txBox="1"/>
          <p:nvPr/>
        </p:nvSpPr>
        <p:spPr>
          <a:xfrm>
            <a:off x="553065" y="464097"/>
            <a:ext cx="11348883" cy="1231106"/>
          </a:xfrm>
          <a:prstGeom prst="rect">
            <a:avLst/>
          </a:prstGeom>
          <a:noFill/>
        </p:spPr>
        <p:txBody>
          <a:bodyPr wrap="square" rtlCol="0">
            <a:spAutoFit/>
          </a:bodyPr>
          <a:lstStyle/>
          <a:p>
            <a:r>
              <a:rPr lang="en-GB" sz="3200" dirty="0">
                <a:solidFill>
                  <a:schemeClr val="bg1"/>
                </a:solidFill>
              </a:rPr>
              <a:t>Transference: The inarticulate speech of the heart</a:t>
            </a:r>
          </a:p>
          <a:p>
            <a:endParaRPr lang="en-GB" sz="1400" dirty="0">
              <a:solidFill>
                <a:schemeClr val="bg1"/>
              </a:solidFill>
            </a:endParaRPr>
          </a:p>
          <a:p>
            <a:r>
              <a:rPr lang="en-GB" sz="1400" dirty="0">
                <a:solidFill>
                  <a:schemeClr val="bg1"/>
                </a:solidFill>
              </a:rPr>
              <a:t>Hargaden &amp; Sills. 2002</a:t>
            </a:r>
          </a:p>
          <a:p>
            <a:endParaRPr lang="en-GB" sz="1400" dirty="0">
              <a:solidFill>
                <a:schemeClr val="bg1"/>
              </a:solidFill>
            </a:endParaRPr>
          </a:p>
        </p:txBody>
      </p:sp>
    </p:spTree>
    <p:extLst>
      <p:ext uri="{BB962C8B-B14F-4D97-AF65-F5344CB8AC3E}">
        <p14:creationId xmlns:p14="http://schemas.microsoft.com/office/powerpoint/2010/main" val="1493131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A633F3-3696-4C46-A79A-5F3101B86839}"/>
              </a:ext>
            </a:extLst>
          </p:cNvPr>
          <p:cNvSpPr txBox="1"/>
          <p:nvPr/>
        </p:nvSpPr>
        <p:spPr>
          <a:xfrm flipH="1">
            <a:off x="125359" y="597310"/>
            <a:ext cx="12066640" cy="5708935"/>
          </a:xfrm>
          <a:prstGeom prst="rect">
            <a:avLst/>
          </a:prstGeom>
          <a:noFill/>
        </p:spPr>
        <p:txBody>
          <a:bodyPr wrap="square" rtlCol="0">
            <a:spAutoFit/>
          </a:bodyPr>
          <a:lstStyle/>
          <a:p>
            <a:pPr>
              <a:lnSpc>
                <a:spcPct val="107000"/>
              </a:lnSpc>
              <a:spcAft>
                <a:spcPts val="800"/>
              </a:spcAft>
            </a:pPr>
            <a:r>
              <a:rPr lang="en-GB" sz="3600" b="1" dirty="0">
                <a:latin typeface="Calibri" panose="020F0502020204030204" pitchFamily="34" charset="0"/>
                <a:ea typeface="Calibri" panose="020F0502020204030204" pitchFamily="34" charset="0"/>
                <a:cs typeface="Times New Roman" panose="02020603050405020304" pitchFamily="18" charset="0"/>
              </a:rPr>
              <a:t>‘T</a:t>
            </a:r>
            <a:r>
              <a:rPr lang="en-GB" sz="3600" b="1" dirty="0">
                <a:effectLst/>
                <a:latin typeface="Calibri" panose="020F0502020204030204" pitchFamily="34" charset="0"/>
                <a:ea typeface="Calibri" panose="020F0502020204030204" pitchFamily="34" charset="0"/>
                <a:cs typeface="Times New Roman" panose="02020603050405020304" pitchFamily="18" charset="0"/>
              </a:rPr>
              <a:t>ransference is just ‘life’ </a:t>
            </a:r>
          </a:p>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‘The transferential relationship is indistinguishable from any other relationship. It is part of how we co-create the relationship between others and ourselves.’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Hargaden and Sills (2002) </a:t>
            </a:r>
          </a:p>
          <a:p>
            <a:pPr>
              <a:lnSpc>
                <a:spcPct val="107000"/>
              </a:lnSpc>
              <a:spcAft>
                <a:spcPts val="800"/>
              </a:spcAft>
            </a:pPr>
            <a:endParaRPr lang="en-GB"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We use our past ‘maps’ as ways to start being in relationship with someone else. We then work through the transference, and see the person behind the mask, if not, unhealthy processes can play out.</a:t>
            </a:r>
          </a:p>
        </p:txBody>
      </p:sp>
    </p:spTree>
    <p:extLst>
      <p:ext uri="{BB962C8B-B14F-4D97-AF65-F5344CB8AC3E}">
        <p14:creationId xmlns:p14="http://schemas.microsoft.com/office/powerpoint/2010/main" val="86081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FB2B3B-D9E9-49F6-BC31-88D0772B3567}"/>
              </a:ext>
            </a:extLst>
          </p:cNvPr>
          <p:cNvSpPr txBox="1"/>
          <p:nvPr/>
        </p:nvSpPr>
        <p:spPr>
          <a:xfrm>
            <a:off x="781665" y="1297858"/>
            <a:ext cx="11186651" cy="4373120"/>
          </a:xfrm>
          <a:prstGeom prst="rect">
            <a:avLst/>
          </a:prstGeom>
          <a:noFill/>
        </p:spPr>
        <p:txBody>
          <a:bodyPr wrap="square" rtlCol="0">
            <a:spAutoFit/>
          </a:bodyPr>
          <a:lstStyle/>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EXERCISE in pairs -</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r>
              <a:rPr lang="en-GB" sz="3200" b="1" dirty="0">
                <a:effectLst/>
                <a:latin typeface="Calibri" panose="020F0502020204030204" pitchFamily="34" charset="0"/>
                <a:ea typeface="Calibri" panose="020F0502020204030204" pitchFamily="34" charset="0"/>
                <a:cs typeface="Times New Roman" panose="02020603050405020304" pitchFamily="18" charset="0"/>
              </a:rPr>
              <a:t>Your experience of de coding transference</a:t>
            </a:r>
          </a:p>
          <a:p>
            <a:pPr>
              <a:lnSpc>
                <a:spcPct val="107000"/>
              </a:lnSpc>
              <a:spcAft>
                <a:spcPts val="800"/>
              </a:spcAft>
            </a:pPr>
            <a:r>
              <a:rPr lang="en-GB" sz="3200" dirty="0">
                <a:latin typeface="Calibri" panose="020F0502020204030204" pitchFamily="34" charset="0"/>
                <a:ea typeface="Calibri" panose="020F0502020204030204" pitchFamily="34" charset="0"/>
                <a:cs typeface="Times New Roman" panose="02020603050405020304" pitchFamily="18" charset="0"/>
              </a:rPr>
              <a:t>Maybe </a:t>
            </a:r>
            <a:r>
              <a:rPr lang="en-GB" sz="3200" dirty="0">
                <a:effectLst/>
                <a:latin typeface="Calibri" panose="020F0502020204030204" pitchFamily="34" charset="0"/>
                <a:ea typeface="Calibri" panose="020F0502020204030204" pitchFamily="34" charset="0"/>
                <a:cs typeface="Times New Roman" panose="02020603050405020304" pitchFamily="18" charset="0"/>
              </a:rPr>
              <a:t>through a rupture and repair process, or some other way.</a:t>
            </a:r>
          </a:p>
          <a:p>
            <a:pPr>
              <a:lnSpc>
                <a:spcPct val="107000"/>
              </a:lnSpc>
              <a:spcAft>
                <a:spcPts val="800"/>
              </a:spcAft>
            </a:pP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Discuss:</a:t>
            </a:r>
          </a:p>
          <a:p>
            <a:pPr marL="457200" indent="-457200">
              <a:lnSpc>
                <a:spcPct val="107000"/>
              </a:lnSpc>
              <a:spcAft>
                <a:spcPts val="800"/>
              </a:spcAft>
              <a:buFont typeface="Arial" panose="020B0604020202020204" pitchFamily="34" charset="0"/>
              <a:buChar char="•"/>
            </a:pPr>
            <a:r>
              <a:rPr lang="en-GB" sz="3200" dirty="0">
                <a:latin typeface="Calibri" panose="020F0502020204030204" pitchFamily="34" charset="0"/>
                <a:ea typeface="Calibri" panose="020F0502020204030204" pitchFamily="34" charset="0"/>
                <a:cs typeface="Times New Roman" panose="02020603050405020304" pitchFamily="18" charset="0"/>
              </a:rPr>
              <a:t>W</a:t>
            </a:r>
            <a:r>
              <a:rPr lang="en-GB" sz="3200" dirty="0">
                <a:effectLst/>
                <a:latin typeface="Calibri" panose="020F0502020204030204" pitchFamily="34" charset="0"/>
                <a:ea typeface="Calibri" panose="020F0502020204030204" pitchFamily="34" charset="0"/>
                <a:cs typeface="Times New Roman" panose="02020603050405020304" pitchFamily="18" charset="0"/>
              </a:rPr>
              <a:t>hat happened</a:t>
            </a:r>
          </a:p>
          <a:p>
            <a:pPr marL="457200" indent="-457200">
              <a:lnSpc>
                <a:spcPct val="107000"/>
              </a:lnSpc>
              <a:spcAft>
                <a:spcPts val="800"/>
              </a:spcAft>
              <a:buFont typeface="Arial" panose="020B0604020202020204" pitchFamily="34" charset="0"/>
              <a:buChar char="•"/>
            </a:pPr>
            <a:r>
              <a:rPr lang="en-GB" sz="3200" dirty="0">
                <a:latin typeface="Calibri" panose="020F0502020204030204" pitchFamily="34" charset="0"/>
                <a:ea typeface="Calibri" panose="020F0502020204030204" pitchFamily="34" charset="0"/>
                <a:cs typeface="Times New Roman" panose="02020603050405020304" pitchFamily="18" charset="0"/>
              </a:rPr>
              <a:t>W</a:t>
            </a:r>
            <a:r>
              <a:rPr lang="en-GB" sz="3200" dirty="0">
                <a:effectLst/>
                <a:latin typeface="Calibri" panose="020F0502020204030204" pitchFamily="34" charset="0"/>
                <a:ea typeface="Calibri" panose="020F0502020204030204" pitchFamily="34" charset="0"/>
                <a:cs typeface="Times New Roman" panose="02020603050405020304" pitchFamily="18" charset="0"/>
              </a:rPr>
              <a:t>hat you understood from it</a:t>
            </a:r>
          </a:p>
          <a:p>
            <a:pPr marL="457200" indent="-457200">
              <a:lnSpc>
                <a:spcPct val="107000"/>
              </a:lnSpc>
              <a:spcAft>
                <a:spcPts val="800"/>
              </a:spcAft>
              <a:buFont typeface="Arial" panose="020B0604020202020204" pitchFamily="34" charset="0"/>
              <a:buChar char="•"/>
            </a:pPr>
            <a:r>
              <a:rPr lang="en-GB" sz="3200" dirty="0">
                <a:latin typeface="Calibri" panose="020F0502020204030204" pitchFamily="34" charset="0"/>
                <a:ea typeface="Calibri" panose="020F0502020204030204" pitchFamily="34" charset="0"/>
                <a:cs typeface="Times New Roman" panose="02020603050405020304" pitchFamily="18" charset="0"/>
              </a:rPr>
              <a:t>H</a:t>
            </a:r>
            <a:r>
              <a:rPr lang="en-GB" sz="3200" dirty="0">
                <a:effectLst/>
                <a:latin typeface="Calibri" panose="020F0502020204030204" pitchFamily="34" charset="0"/>
                <a:ea typeface="Calibri" panose="020F0502020204030204" pitchFamily="34" charset="0"/>
                <a:cs typeface="Times New Roman" panose="02020603050405020304" pitchFamily="18" charset="0"/>
              </a:rPr>
              <a:t>ow it impacted your work together </a:t>
            </a:r>
          </a:p>
        </p:txBody>
      </p:sp>
    </p:spTree>
    <p:extLst>
      <p:ext uri="{BB962C8B-B14F-4D97-AF65-F5344CB8AC3E}">
        <p14:creationId xmlns:p14="http://schemas.microsoft.com/office/powerpoint/2010/main" val="85806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75071-1E6E-47C9-B44B-F944303E88EA}"/>
              </a:ext>
            </a:extLst>
          </p:cNvPr>
          <p:cNvSpPr txBox="1"/>
          <p:nvPr/>
        </p:nvSpPr>
        <p:spPr>
          <a:xfrm>
            <a:off x="265471" y="1120878"/>
            <a:ext cx="11842955" cy="5116144"/>
          </a:xfrm>
          <a:prstGeom prst="rect">
            <a:avLst/>
          </a:prstGeom>
          <a:noFill/>
        </p:spPr>
        <p:txBody>
          <a:bodyPr wrap="square" rtlCol="0">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COUNTERTRANSFERENCE</a:t>
            </a: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In this process of experiencing, re-experiencing and meaning –making….</a:t>
            </a:r>
          </a:p>
          <a:p>
            <a:pPr>
              <a:lnSpc>
                <a:spcPct val="107000"/>
              </a:lnSpc>
              <a:spcAft>
                <a:spcPts val="80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‘It is the responsibility of the therapist to acknowledge, recognise, and hear the drumbeat of her own inarticulate heart longings, in the service of understanding the communication from her patient.’ </a:t>
            </a:r>
            <a:r>
              <a:rPr lang="en-GB" sz="2000" dirty="0">
                <a:effectLst/>
                <a:latin typeface="Calibri" panose="020F0502020204030204" pitchFamily="34" charset="0"/>
                <a:ea typeface="Calibri" panose="020F0502020204030204" pitchFamily="34" charset="0"/>
                <a:cs typeface="Times New Roman" panose="02020603050405020304" pitchFamily="18" charset="0"/>
              </a:rPr>
              <a:t>(</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Hargden</a:t>
            </a:r>
            <a:r>
              <a:rPr lang="en-GB" sz="2000" dirty="0">
                <a:effectLst/>
                <a:latin typeface="Calibri" panose="020F0502020204030204" pitchFamily="34" charset="0"/>
                <a:ea typeface="Calibri" panose="020F0502020204030204" pitchFamily="34" charset="0"/>
                <a:cs typeface="Times New Roman" panose="02020603050405020304" pitchFamily="18" charset="0"/>
              </a:rPr>
              <a:t> &amp; Sills 2002: 48)</a:t>
            </a:r>
          </a:p>
        </p:txBody>
      </p:sp>
    </p:spTree>
    <p:extLst>
      <p:ext uri="{BB962C8B-B14F-4D97-AF65-F5344CB8AC3E}">
        <p14:creationId xmlns:p14="http://schemas.microsoft.com/office/powerpoint/2010/main" val="2965220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C2EC6-1CF5-4C59-BB84-AE167E279D61}"/>
              </a:ext>
            </a:extLst>
          </p:cNvPr>
          <p:cNvSpPr txBox="1"/>
          <p:nvPr/>
        </p:nvSpPr>
        <p:spPr>
          <a:xfrm>
            <a:off x="569344" y="1024816"/>
            <a:ext cx="10978550" cy="4137479"/>
          </a:xfrm>
          <a:prstGeom prst="rect">
            <a:avLst/>
          </a:prstGeom>
          <a:noFill/>
        </p:spPr>
        <p:txBody>
          <a:bodyPr wrap="square" rtlCol="0">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By cultivating a freely-roused emotional sensibility, the analyst welcomes news from within himself that is reported through his own intuitions, feelings, passing images, phantasies….</a:t>
            </a:r>
          </a:p>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in order to find the [client] patient we must look for him within ourselves.’ </a:t>
            </a:r>
          </a:p>
          <a:p>
            <a:pPr>
              <a:lnSpc>
                <a:spcPct val="107000"/>
              </a:lnSpc>
              <a:spcAft>
                <a:spcPts val="800"/>
              </a:spcAft>
            </a:pPr>
            <a:r>
              <a:rPr lang="en-GB" b="1" dirty="0" err="1">
                <a:effectLst/>
                <a:latin typeface="Calibri" panose="020F0502020204030204" pitchFamily="34" charset="0"/>
                <a:ea typeface="Calibri" panose="020F0502020204030204" pitchFamily="34" charset="0"/>
                <a:cs typeface="Times New Roman" panose="02020603050405020304" pitchFamily="18" charset="0"/>
              </a:rPr>
              <a:t>Bollas</a:t>
            </a:r>
            <a:r>
              <a:rPr lang="en-GB" b="1" dirty="0">
                <a:effectLst/>
                <a:latin typeface="Calibri" panose="020F0502020204030204" pitchFamily="34" charset="0"/>
                <a:ea typeface="Calibri" panose="020F0502020204030204" pitchFamily="34" charset="0"/>
                <a:cs typeface="Times New Roman" panose="02020603050405020304" pitchFamily="18" charset="0"/>
              </a:rPr>
              <a:t> 1987: 202</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488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3F10C-AEA0-496B-90C8-2894DBF33EE5}"/>
              </a:ext>
            </a:extLst>
          </p:cNvPr>
          <p:cNvSpPr txBox="1"/>
          <p:nvPr/>
        </p:nvSpPr>
        <p:spPr>
          <a:xfrm>
            <a:off x="501446" y="1651819"/>
            <a:ext cx="11208774" cy="4694875"/>
          </a:xfrm>
          <a:prstGeom prst="rect">
            <a:avLst/>
          </a:prstGeom>
          <a:noFill/>
        </p:spPr>
        <p:txBody>
          <a:bodyPr wrap="square" rtlCol="0">
            <a:spAutoFit/>
          </a:bodyPr>
          <a:lstStyle/>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Types of Transference and Countertransference: </a:t>
            </a:r>
          </a:p>
          <a:p>
            <a:pPr>
              <a:lnSpc>
                <a:spcPct val="107000"/>
              </a:lnSpc>
              <a:spcAft>
                <a:spcPts val="800"/>
              </a:spcAft>
            </a:pPr>
            <a:endParaRPr lang="en-GB"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As I talk through these different transferences I invite you to imagine what your countertransference might be when meeting this type of transference – or to recall what it has been. </a:t>
            </a:r>
          </a:p>
          <a:p>
            <a:pPr>
              <a:lnSpc>
                <a:spcPct val="107000"/>
              </a:lnSpc>
              <a:spcAft>
                <a:spcPts val="800"/>
              </a:spcAft>
            </a:pPr>
            <a:endParaRPr lang="en-GB"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What got or might get invited in you as clients play out repetitions and use old templates?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6894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F1522F-535C-4581-B1BA-7EFDCF62A8B0}"/>
              </a:ext>
            </a:extLst>
          </p:cNvPr>
          <p:cNvSpPr txBox="1"/>
          <p:nvPr/>
        </p:nvSpPr>
        <p:spPr>
          <a:xfrm>
            <a:off x="1445341" y="759808"/>
            <a:ext cx="9918291" cy="5865324"/>
          </a:xfrm>
          <a:prstGeom prst="rect">
            <a:avLst/>
          </a:prstGeom>
          <a:noFill/>
        </p:spPr>
        <p:txBody>
          <a:bodyPr wrap="square" rtlCol="0">
            <a:spAutoFit/>
          </a:bodyPr>
          <a:lstStyle/>
          <a:p>
            <a:pPr>
              <a:lnSpc>
                <a:spcPct val="107000"/>
              </a:lnSpc>
              <a:spcAft>
                <a:spcPts val="800"/>
              </a:spcAft>
            </a:pPr>
            <a:r>
              <a:rPr lang="en-GB" sz="3200" b="1" dirty="0" err="1">
                <a:effectLst/>
                <a:latin typeface="Calibri" panose="020F0502020204030204" pitchFamily="34" charset="0"/>
                <a:ea typeface="Calibri" panose="020F0502020204030204" pitchFamily="34" charset="0"/>
                <a:cs typeface="Times New Roman" panose="02020603050405020304" pitchFamily="18" charset="0"/>
              </a:rPr>
              <a:t>Introjective</a:t>
            </a:r>
            <a:r>
              <a:rPr lang="en-GB" sz="3200" b="1" dirty="0">
                <a:effectLst/>
                <a:latin typeface="Calibri" panose="020F0502020204030204" pitchFamily="34" charset="0"/>
                <a:ea typeface="Calibri" panose="020F0502020204030204" pitchFamily="34" charset="0"/>
                <a:cs typeface="Times New Roman" panose="02020603050405020304" pitchFamily="18" charset="0"/>
              </a:rPr>
              <a:t> Transference </a:t>
            </a:r>
            <a:r>
              <a:rPr lang="en-GB" sz="3200" dirty="0">
                <a:effectLst/>
                <a:latin typeface="Calibri" panose="020F0502020204030204" pitchFamily="34" charset="0"/>
                <a:ea typeface="Calibri" panose="020F0502020204030204" pitchFamily="34" charset="0"/>
                <a:cs typeface="Times New Roman" panose="02020603050405020304" pitchFamily="18" charset="0"/>
              </a:rPr>
              <a:t>i.e. a process of looking for something to fill a void or make good a deficit in the Child ego state. Very early developmentally. In this type of transference the client seeks to fulfil the very earliest developmental needs (in C0) via entering into a symbiosis with the therapist. When a child has had inadequate caretaking they are left with an underdeveloped sense of self and look to the other to fill the emptiness they feel. They may fill this void with something else – drugs, alcohol, food, exercise, work etc, which then becomes ‘the other’.</a:t>
            </a:r>
          </a:p>
        </p:txBody>
      </p:sp>
    </p:spTree>
    <p:extLst>
      <p:ext uri="{BB962C8B-B14F-4D97-AF65-F5344CB8AC3E}">
        <p14:creationId xmlns:p14="http://schemas.microsoft.com/office/powerpoint/2010/main" val="26733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8B804D-324C-4D7B-B977-FAFFBFA85927}"/>
              </a:ext>
            </a:extLst>
          </p:cNvPr>
          <p:cNvSpPr txBox="1"/>
          <p:nvPr/>
        </p:nvSpPr>
        <p:spPr>
          <a:xfrm>
            <a:off x="766916" y="744793"/>
            <a:ext cx="11319387" cy="5708935"/>
          </a:xfrm>
          <a:prstGeom prst="rect">
            <a:avLst/>
          </a:prstGeom>
          <a:noFill/>
        </p:spPr>
        <p:txBody>
          <a:bodyPr wrap="square" rtlCol="0">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Mirror Transference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Here the client needs to be the most important thing to the therapist, and simply needs the therapist to listen and be interested as they talk, often at great length. </a:t>
            </a:r>
          </a:p>
          <a:p>
            <a:pPr>
              <a:lnSpc>
                <a:spcPct val="107000"/>
              </a:lnSpc>
              <a:spcAft>
                <a:spcPts val="800"/>
              </a:spcAft>
            </a:pP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The therapist’s perspective, thoughts, interventions etc are irrelevant and can be rupturing. The client simply wants the therapist’s undivided attention – to mirror back to them a sense of being important and prized.</a:t>
            </a:r>
          </a:p>
        </p:txBody>
      </p:sp>
    </p:spTree>
    <p:extLst>
      <p:ext uri="{BB962C8B-B14F-4D97-AF65-F5344CB8AC3E}">
        <p14:creationId xmlns:p14="http://schemas.microsoft.com/office/powerpoint/2010/main" val="3391615726"/>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0</TotalTime>
  <Words>826</Words>
  <Application>Microsoft Office PowerPoint</Application>
  <PresentationFormat>Widescreen</PresentationFormat>
  <Paragraphs>52</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Neue Haas Grotesk Text Pro</vt:lpstr>
      <vt:lpstr>Symbol</vt:lpstr>
      <vt:lpstr>AccentBoxVTI</vt:lpstr>
      <vt:lpstr>MASKS &amp; MIRRORS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MASKS &amp; MIRRORS</dc:title>
  <dc:creator>Bev Gibbons</dc:creator>
  <cp:lastModifiedBy>Bev Gibbons</cp:lastModifiedBy>
  <cp:revision>6</cp:revision>
  <dcterms:created xsi:type="dcterms:W3CDTF">2020-10-27T11:54:47Z</dcterms:created>
  <dcterms:modified xsi:type="dcterms:W3CDTF">2020-11-01T17:39:11Z</dcterms:modified>
</cp:coreProperties>
</file>